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909300" cy="15335250"/>
  <p:notesSz cx="10909300" cy="15335250"/>
  <p:defaultTextStyle>
    <a:defPPr>
      <a:defRPr lang="en-US"/>
    </a:defPPr>
    <a:lvl1pPr marL="0" algn="l" defTabSz="914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6" algn="l" defTabSz="914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1" algn="l" defTabSz="914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8" algn="l" defTabSz="914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2" algn="l" defTabSz="914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79" algn="l" defTabSz="914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5" algn="l" defTabSz="914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2" algn="l" defTabSz="914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28" algn="l" defTabSz="914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278" y="3522"/>
      </p:cViewPr>
      <p:guideLst>
        <p:guide orient="horz" pos="2880"/>
        <p:guide pos="21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199" y="4753927"/>
            <a:ext cx="927290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36395" y="8587740"/>
            <a:ext cx="763651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7688" y="1169808"/>
            <a:ext cx="5713922" cy="677108"/>
          </a:xfrm>
        </p:spPr>
        <p:txBody>
          <a:bodyPr lIns="0" tIns="0" rIns="0" bIns="0"/>
          <a:lstStyle>
            <a:lvl1pPr>
              <a:defRPr sz="4400" b="0" i="0">
                <a:solidFill>
                  <a:srgbClr val="D2E76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3830" y="5751915"/>
            <a:ext cx="9444990" cy="384721"/>
          </a:xfrm>
        </p:spPr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7688" y="1169808"/>
            <a:ext cx="5713922" cy="677108"/>
          </a:xfrm>
        </p:spPr>
        <p:txBody>
          <a:bodyPr lIns="0" tIns="0" rIns="0" bIns="0"/>
          <a:lstStyle>
            <a:lvl1pPr>
              <a:defRPr sz="4400" b="0" i="0">
                <a:solidFill>
                  <a:srgbClr val="D2E76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5465" y="3527108"/>
            <a:ext cx="474554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18289" y="3527108"/>
            <a:ext cx="474554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7688" y="1169808"/>
            <a:ext cx="5713922" cy="677108"/>
          </a:xfrm>
        </p:spPr>
        <p:txBody>
          <a:bodyPr lIns="0" tIns="0" rIns="0" bIns="0"/>
          <a:lstStyle>
            <a:lvl1pPr>
              <a:defRPr sz="4400" b="0" i="0">
                <a:solidFill>
                  <a:srgbClr val="D2E76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909300" cy="15334615"/>
          </a:xfrm>
          <a:custGeom>
            <a:avLst/>
            <a:gdLst/>
            <a:ahLst/>
            <a:cxnLst/>
            <a:rect l="l" t="t" r="r" b="b"/>
            <a:pathLst>
              <a:path w="10909300" h="15334615">
                <a:moveTo>
                  <a:pt x="10908792" y="15334487"/>
                </a:moveTo>
                <a:lnTo>
                  <a:pt x="0" y="15334487"/>
                </a:lnTo>
                <a:lnTo>
                  <a:pt x="0" y="0"/>
                </a:lnTo>
                <a:lnTo>
                  <a:pt x="10908792" y="0"/>
                </a:lnTo>
                <a:lnTo>
                  <a:pt x="10908792" y="15334487"/>
                </a:lnTo>
                <a:close/>
              </a:path>
            </a:pathLst>
          </a:custGeom>
          <a:solidFill>
            <a:srgbClr val="D2E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"/>
            <a:ext cx="10908792" cy="695636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6364" y="3734255"/>
            <a:ext cx="10111188" cy="110587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3477362"/>
            <a:ext cx="10908792" cy="1185712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311" y="4204004"/>
            <a:ext cx="10862480" cy="111304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348" y="4775418"/>
            <a:ext cx="10902442" cy="1055907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" y="7229886"/>
            <a:ext cx="10897576" cy="80761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7688" y="1169808"/>
            <a:ext cx="571392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D2E76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3830" y="5751915"/>
            <a:ext cx="944499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9162" y="14261786"/>
            <a:ext cx="3490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5465" y="14261786"/>
            <a:ext cx="25091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854696" y="14261786"/>
            <a:ext cx="25091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16">
        <a:defRPr>
          <a:latin typeface="+mn-lt"/>
          <a:ea typeface="+mn-ea"/>
          <a:cs typeface="+mn-cs"/>
        </a:defRPr>
      </a:lvl2pPr>
      <a:lvl3pPr marL="914231">
        <a:defRPr>
          <a:latin typeface="+mn-lt"/>
          <a:ea typeface="+mn-ea"/>
          <a:cs typeface="+mn-cs"/>
        </a:defRPr>
      </a:lvl3pPr>
      <a:lvl4pPr marL="1371348">
        <a:defRPr>
          <a:latin typeface="+mn-lt"/>
          <a:ea typeface="+mn-ea"/>
          <a:cs typeface="+mn-cs"/>
        </a:defRPr>
      </a:lvl4pPr>
      <a:lvl5pPr marL="1828462">
        <a:defRPr>
          <a:latin typeface="+mn-lt"/>
          <a:ea typeface="+mn-ea"/>
          <a:cs typeface="+mn-cs"/>
        </a:defRPr>
      </a:lvl5pPr>
      <a:lvl6pPr marL="2285579">
        <a:defRPr>
          <a:latin typeface="+mn-lt"/>
          <a:ea typeface="+mn-ea"/>
          <a:cs typeface="+mn-cs"/>
        </a:defRPr>
      </a:lvl6pPr>
      <a:lvl7pPr marL="2742695">
        <a:defRPr>
          <a:latin typeface="+mn-lt"/>
          <a:ea typeface="+mn-ea"/>
          <a:cs typeface="+mn-cs"/>
        </a:defRPr>
      </a:lvl7pPr>
      <a:lvl8pPr marL="3199812">
        <a:defRPr>
          <a:latin typeface="+mn-lt"/>
          <a:ea typeface="+mn-ea"/>
          <a:cs typeface="+mn-cs"/>
        </a:defRPr>
      </a:lvl8pPr>
      <a:lvl9pPr marL="365692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16">
        <a:defRPr>
          <a:latin typeface="+mn-lt"/>
          <a:ea typeface="+mn-ea"/>
          <a:cs typeface="+mn-cs"/>
        </a:defRPr>
      </a:lvl2pPr>
      <a:lvl3pPr marL="914231">
        <a:defRPr>
          <a:latin typeface="+mn-lt"/>
          <a:ea typeface="+mn-ea"/>
          <a:cs typeface="+mn-cs"/>
        </a:defRPr>
      </a:lvl3pPr>
      <a:lvl4pPr marL="1371348">
        <a:defRPr>
          <a:latin typeface="+mn-lt"/>
          <a:ea typeface="+mn-ea"/>
          <a:cs typeface="+mn-cs"/>
        </a:defRPr>
      </a:lvl4pPr>
      <a:lvl5pPr marL="1828462">
        <a:defRPr>
          <a:latin typeface="+mn-lt"/>
          <a:ea typeface="+mn-ea"/>
          <a:cs typeface="+mn-cs"/>
        </a:defRPr>
      </a:lvl5pPr>
      <a:lvl6pPr marL="2285579">
        <a:defRPr>
          <a:latin typeface="+mn-lt"/>
          <a:ea typeface="+mn-ea"/>
          <a:cs typeface="+mn-cs"/>
        </a:defRPr>
      </a:lvl6pPr>
      <a:lvl7pPr marL="2742695">
        <a:defRPr>
          <a:latin typeface="+mn-lt"/>
          <a:ea typeface="+mn-ea"/>
          <a:cs typeface="+mn-cs"/>
        </a:defRPr>
      </a:lvl7pPr>
      <a:lvl8pPr marL="3199812">
        <a:defRPr>
          <a:latin typeface="+mn-lt"/>
          <a:ea typeface="+mn-ea"/>
          <a:cs typeface="+mn-cs"/>
        </a:defRPr>
      </a:lvl8pPr>
      <a:lvl9pPr marL="365692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mailto:eventi@syngheneia.co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hyperlink" Target="http://www.synghenei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rgbClr val="002060"/>
            </a:gs>
            <a:gs pos="43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3291" y="7591425"/>
            <a:ext cx="3003959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98407" algn="ctr">
              <a:spcBef>
                <a:spcPts val="354"/>
              </a:spcBef>
            </a:pP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FACULTY</a:t>
            </a:r>
            <a:endParaRPr lang="it-IT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25753" y="13230224"/>
            <a:ext cx="525779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/>
            <a:endParaRPr lang="en-GB"/>
          </a:p>
        </p:txBody>
      </p:sp>
      <p:sp>
        <p:nvSpPr>
          <p:cNvPr id="2" name="object 2"/>
          <p:cNvSpPr txBox="1"/>
          <p:nvPr/>
        </p:nvSpPr>
        <p:spPr>
          <a:xfrm>
            <a:off x="208915" y="13742239"/>
            <a:ext cx="1283335" cy="169274"/>
          </a:xfrm>
          <a:prstGeom prst="rect">
            <a:avLst/>
          </a:prstGeom>
        </p:spPr>
        <p:txBody>
          <a:bodyPr vert="horz" wrap="square" lIns="0" tIns="15237" rIns="0" bIns="0" rtlCol="0">
            <a:spAutoFit/>
          </a:bodyPr>
          <a:lstStyle/>
          <a:p>
            <a:pPr marL="12699" algn="ctr">
              <a:spcBef>
                <a:spcPts val="120"/>
              </a:spcBef>
            </a:pPr>
            <a:r>
              <a:rPr sz="1000" spc="10" dirty="0">
                <a:solidFill>
                  <a:schemeClr val="bg1"/>
                </a:solidFill>
                <a:latin typeface="Arial MT"/>
                <a:cs typeface="Arial MT"/>
              </a:rPr>
              <a:t>Evento</a:t>
            </a:r>
            <a:r>
              <a:rPr sz="1000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000" spc="15" dirty="0">
                <a:solidFill>
                  <a:schemeClr val="bg1"/>
                </a:solidFill>
                <a:latin typeface="Arial MT"/>
                <a:cs typeface="Arial MT"/>
              </a:rPr>
              <a:t>ECM</a:t>
            </a:r>
            <a:r>
              <a:rPr sz="1000" spc="-2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endParaRPr sz="10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01651" y="13272224"/>
            <a:ext cx="4386598" cy="720000"/>
            <a:chOff x="3367440" y="14048434"/>
            <a:chExt cx="4170415" cy="582077"/>
          </a:xfrm>
        </p:grpSpPr>
        <p:pic>
          <p:nvPicPr>
            <p:cNvPr id="14" name="object 1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440" y="14161452"/>
              <a:ext cx="1779743" cy="4074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973" y="14048434"/>
              <a:ext cx="1704882" cy="58207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92057" y="14373059"/>
            <a:ext cx="1521460" cy="284038"/>
          </a:xfrm>
          <a:prstGeom prst="rect">
            <a:avLst/>
          </a:prstGeom>
        </p:spPr>
        <p:txBody>
          <a:bodyPr vert="horz" wrap="square" lIns="0" tIns="83171" rIns="0" bIns="0" rtlCol="0">
            <a:spAutoFit/>
          </a:bodyPr>
          <a:lstStyle/>
          <a:p>
            <a:pPr marR="45710" algn="ctr">
              <a:spcBef>
                <a:spcPts val="654"/>
              </a:spcBef>
            </a:pPr>
            <a:r>
              <a:rPr sz="1300" spc="-5" dirty="0">
                <a:solidFill>
                  <a:schemeClr val="bg1"/>
                </a:solidFill>
                <a:latin typeface="Arial MT"/>
                <a:cs typeface="Arial MT"/>
              </a:rPr>
              <a:t>ISCRIVITI</a:t>
            </a:r>
            <a:r>
              <a:rPr sz="1300" spc="-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300" spc="-5" dirty="0" smtClean="0">
                <a:solidFill>
                  <a:srgbClr val="FF0000"/>
                </a:solidFill>
                <a:latin typeface="Arial MT"/>
                <a:cs typeface="Arial MT"/>
              </a:rPr>
              <a:t>ORA!</a:t>
            </a:r>
            <a:endParaRPr sz="1300" dirty="0" smtClean="0">
              <a:solidFill>
                <a:srgbClr val="FF0000"/>
              </a:solidFill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53040" y="14373059"/>
            <a:ext cx="1782445" cy="502046"/>
          </a:xfrm>
          <a:prstGeom prst="rect">
            <a:avLst/>
          </a:prstGeom>
        </p:spPr>
        <p:txBody>
          <a:bodyPr vert="horz" wrap="square" lIns="0" tIns="83171" rIns="0" bIns="0" rtlCol="0">
            <a:spAutoFit/>
          </a:bodyPr>
          <a:lstStyle/>
          <a:p>
            <a:pPr marL="12699">
              <a:spcBef>
                <a:spcPts val="654"/>
              </a:spcBef>
            </a:pPr>
            <a:r>
              <a:rPr sz="1300" spc="-10" dirty="0">
                <a:solidFill>
                  <a:srgbClr val="FF0000"/>
                </a:solidFill>
                <a:latin typeface="Arial MT"/>
                <a:cs typeface="Arial MT"/>
              </a:rPr>
              <a:t>MORE</a:t>
            </a:r>
            <a:r>
              <a:rPr lang="en-GB" sz="1300" spc="-10" dirty="0">
                <a:solidFill>
                  <a:schemeClr val="bg1"/>
                </a:solidFill>
                <a:latin typeface="Arial MT"/>
                <a:cs typeface="Arial MT"/>
              </a:rPr>
              <a:t> I</a:t>
            </a:r>
            <a:r>
              <a:rPr sz="1300" spc="-15" dirty="0">
                <a:solidFill>
                  <a:schemeClr val="bg1"/>
                </a:solidFill>
                <a:latin typeface="Arial MT"/>
                <a:cs typeface="Arial MT"/>
              </a:rPr>
              <a:t>NFORMATION</a:t>
            </a:r>
            <a:endParaRPr sz="1300" dirty="0">
              <a:solidFill>
                <a:schemeClr val="bg1"/>
              </a:solidFill>
              <a:latin typeface="Arial MT"/>
              <a:cs typeface="Arial MT"/>
            </a:endParaRPr>
          </a:p>
          <a:p>
            <a:pPr marL="272365">
              <a:spcBef>
                <a:spcPts val="471"/>
              </a:spcBef>
            </a:pPr>
            <a:r>
              <a:rPr sz="900" spc="5" dirty="0">
                <a:solidFill>
                  <a:schemeClr val="bg1"/>
                </a:solidFill>
                <a:latin typeface="Arial MT"/>
                <a:cs typeface="Arial MT"/>
                <a:hlinkClick r:id="rId4"/>
              </a:rPr>
              <a:t>www.syngheneia.com</a:t>
            </a:r>
            <a:endParaRPr sz="9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40850" y="13746751"/>
            <a:ext cx="1196975" cy="169274"/>
          </a:xfrm>
          <a:prstGeom prst="rect">
            <a:avLst/>
          </a:prstGeom>
        </p:spPr>
        <p:txBody>
          <a:bodyPr vert="horz" wrap="square" lIns="0" tIns="15237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000" spc="5" dirty="0">
                <a:solidFill>
                  <a:schemeClr val="bg1"/>
                </a:solidFill>
                <a:latin typeface="Arial MT"/>
                <a:cs typeface="Arial MT"/>
              </a:rPr>
              <a:t>Crediti</a:t>
            </a:r>
            <a:r>
              <a:rPr sz="1000" spc="-2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000" spc="10" dirty="0">
                <a:solidFill>
                  <a:schemeClr val="bg1"/>
                </a:solidFill>
                <a:latin typeface="Arial MT"/>
                <a:cs typeface="Arial MT"/>
              </a:rPr>
              <a:t>Formativi</a:t>
            </a:r>
            <a:r>
              <a:rPr sz="1000" spc="-2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en-GB" sz="1000" spc="-20" dirty="0">
                <a:solidFill>
                  <a:schemeClr val="bg1"/>
                </a:solidFill>
                <a:latin typeface="Arial MT"/>
                <a:cs typeface="Arial MT"/>
              </a:rPr>
              <a:t>6</a:t>
            </a:r>
            <a:endParaRPr sz="10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58850" y="4105202"/>
            <a:ext cx="4070827" cy="1124023"/>
          </a:xfrm>
          <a:prstGeom prst="rect">
            <a:avLst/>
          </a:prstGeom>
        </p:spPr>
        <p:txBody>
          <a:bodyPr vert="horz" wrap="square" lIns="0" tIns="15872" rIns="0" bIns="0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Sede Regionale </a:t>
            </a:r>
            <a:r>
              <a:rPr lang="it-IT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FIMMG </a:t>
            </a:r>
            <a:r>
              <a:rPr lang="it-IT" sz="2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Napoli</a:t>
            </a:r>
            <a:r>
              <a:rPr lang="it-IT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b="1" spc="15" dirty="0" smtClean="0">
                <a:solidFill>
                  <a:schemeClr val="bg1"/>
                </a:solidFill>
              </a:rPr>
              <a:t> </a:t>
            </a:r>
            <a:endParaRPr sz="2400" b="1" dirty="0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73" y="14409577"/>
            <a:ext cx="881355" cy="5732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723901" y="276225"/>
            <a:ext cx="946150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5" rIns="91415" bIns="4570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4400" b="1" spc="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Problem </a:t>
            </a:r>
            <a:r>
              <a:rPr lang="en-GB" sz="4800" b="1" spc="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Solving</a:t>
            </a:r>
            <a:r>
              <a:rPr lang="en-GB" sz="4400" b="1" spc="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Reumatologia</a:t>
            </a:r>
          </a:p>
        </p:txBody>
      </p:sp>
      <p:sp>
        <p:nvSpPr>
          <p:cNvPr id="30" name="TextBox 2"/>
          <p:cNvSpPr txBox="1">
            <a:spLocks noChangeArrowheads="1"/>
          </p:cNvSpPr>
          <p:nvPr/>
        </p:nvSpPr>
        <p:spPr bwMode="auto">
          <a:xfrm>
            <a:off x="723901" y="1038225"/>
            <a:ext cx="9461500" cy="95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5" rIns="91415" bIns="4570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sz="2800" dirty="0">
                <a:solidFill>
                  <a:schemeClr val="bg1"/>
                </a:solidFill>
                <a:latin typeface="Arial" charset="0"/>
              </a:rPr>
              <a:t>Approccio Mirato alla </a:t>
            </a:r>
            <a:r>
              <a:rPr lang="it-IT" sz="2800" dirty="0" smtClean="0">
                <a:solidFill>
                  <a:schemeClr val="bg1"/>
                </a:solidFill>
                <a:latin typeface="Arial" charset="0"/>
              </a:rPr>
              <a:t>Terapia dell’Osteoporosi </a:t>
            </a:r>
            <a:endParaRPr lang="it-IT" sz="2800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r>
              <a:rPr lang="it-IT" sz="2800" dirty="0">
                <a:solidFill>
                  <a:schemeClr val="bg1"/>
                </a:solidFill>
                <a:latin typeface="Arial" charset="0"/>
              </a:rPr>
              <a:t>e dei Reumatismi Infiammatori Cronici</a:t>
            </a:r>
            <a:endParaRPr lang="en-GB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74190" y="2257425"/>
            <a:ext cx="3919060" cy="3962400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bject 2"/>
          <p:cNvSpPr>
            <a:spLocks noChangeArrowheads="1"/>
          </p:cNvSpPr>
          <p:nvPr/>
        </p:nvSpPr>
        <p:spPr bwMode="auto">
          <a:xfrm>
            <a:off x="6059847" y="2486025"/>
            <a:ext cx="2947747" cy="355249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3175">
            <a:solidFill>
              <a:schemeClr val="accent3">
                <a:lumMod val="75000"/>
              </a:schemeClr>
            </a:solidFill>
          </a:ln>
          <a:effectLst>
            <a:glow>
              <a:schemeClr val="accent1"/>
            </a:glo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291" y="8162925"/>
            <a:ext cx="3003959" cy="67197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97774" algn="ctr">
              <a:spcBef>
                <a:spcPts val="215"/>
              </a:spcBef>
            </a:pPr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Responsabile </a:t>
            </a:r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Scientifico</a:t>
            </a:r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it-I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7774" algn="ctr">
              <a:spcBef>
                <a:spcPts val="215"/>
              </a:spcBef>
            </a:pPr>
            <a:r>
              <a:rPr lang="it-I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Alfonso </a:t>
            </a:r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Oriente</a:t>
            </a:r>
            <a:endParaRPr lang="it-I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291" y="9039225"/>
            <a:ext cx="3003959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114915" algn="ctr">
              <a:spcBef>
                <a:spcPts val="905"/>
              </a:spcBef>
            </a:pPr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Relatori </a:t>
            </a:r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Dr</a:t>
            </a:r>
            <a:r>
              <a:rPr lang="it-I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Nicoletta Bertolini  </a:t>
            </a:r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Dr</a:t>
            </a:r>
            <a:r>
              <a:rPr lang="it-I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Luigi Sparano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30650" y="7058025"/>
            <a:ext cx="3003959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98407" algn="ctr">
              <a:spcBef>
                <a:spcPts val="354"/>
              </a:spcBef>
            </a:pP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ECM</a:t>
            </a:r>
            <a:endParaRPr lang="it-IT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0650" y="7653804"/>
            <a:ext cx="6660460" cy="258532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pc="1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Professioni a cui è rivolto l’evento: Sono stati richiesti al Ministero della Salute i crediti formativi per un numero massimo di 50 medici individuati nell’ambito della Medicina Generale, Reumatologia, Allergologia ed Immunologia </a:t>
            </a:r>
            <a:r>
              <a:rPr lang="it-IT" spc="1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Clinica</a:t>
            </a:r>
            <a:r>
              <a:rPr lang="it-IT" spc="1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it-IT" spc="1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Per </a:t>
            </a:r>
            <a:r>
              <a:rPr lang="it-IT" spc="1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acquisire i crediti assegnati, i partecipanti dovranno compilare il questionario </a:t>
            </a:r>
            <a:r>
              <a:rPr lang="it-IT" spc="1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di </a:t>
            </a:r>
            <a:r>
              <a:rPr lang="it-IT" spc="1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verifica dell’apprendimento e la scheda di valutazione dell’evento. </a:t>
            </a:r>
          </a:p>
          <a:p>
            <a:pPr>
              <a:defRPr/>
            </a:pPr>
            <a:r>
              <a:rPr lang="it-IT" spc="1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Sono obbligatorie le firme di entrata ed uscita, ed il 100% di presenza al corso.</a:t>
            </a:r>
            <a:endParaRPr lang="en-GB" spc="1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ject 9"/>
          <p:cNvSpPr txBox="1">
            <a:spLocks/>
          </p:cNvSpPr>
          <p:nvPr/>
        </p:nvSpPr>
        <p:spPr>
          <a:xfrm>
            <a:off x="958850" y="3509660"/>
            <a:ext cx="4070827" cy="670052"/>
          </a:xfrm>
          <a:prstGeom prst="rect">
            <a:avLst/>
          </a:prstGeom>
        </p:spPr>
        <p:txBody>
          <a:bodyPr vert="horz" wrap="square" lIns="0" tIns="15872" rIns="0" bIns="0" rtlCol="0">
            <a:spAutoFit/>
          </a:bodyPr>
          <a:lstStyle>
            <a:lvl1pPr>
              <a:defRPr sz="4400" b="0" i="0">
                <a:solidFill>
                  <a:srgbClr val="D2E769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699" algn="ctr">
              <a:lnSpc>
                <a:spcPts val="5074"/>
              </a:lnSpc>
              <a:spcBef>
                <a:spcPts val="125"/>
              </a:spcBef>
            </a:pPr>
            <a:r>
              <a:rPr lang="en-GB" sz="2400" spc="-1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en-GB" sz="2400" spc="1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APRILE</a:t>
            </a:r>
            <a:r>
              <a:rPr lang="en-GB" sz="2400" spc="-1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spc="1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</a:t>
            </a: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7707" y="11267896"/>
            <a:ext cx="3433403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Sede </a:t>
            </a:r>
            <a:r>
              <a:rPr lang="it-IT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Regionale </a:t>
            </a:r>
            <a:r>
              <a:rPr lang="it-IT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FIMMG </a:t>
            </a:r>
          </a:p>
          <a:p>
            <a:pPr algn="ctr">
              <a:defRPr/>
            </a:pPr>
            <a:r>
              <a:rPr lang="it-IT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Via </a:t>
            </a:r>
            <a:r>
              <a:rPr lang="it-IT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Cinthia Parco San </a:t>
            </a:r>
            <a:r>
              <a:rPr lang="it-IT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Paolo </a:t>
            </a:r>
          </a:p>
          <a:p>
            <a:pPr algn="ctr">
              <a:defRPr/>
            </a:pPr>
            <a:r>
              <a:rPr lang="it-IT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41- 80125 Napoli</a:t>
            </a:r>
            <a:endParaRPr lang="en-GB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7175091" y="10715625"/>
            <a:ext cx="3003959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98407" algn="ctr">
              <a:spcBef>
                <a:spcPts val="354"/>
              </a:spcBef>
            </a:pPr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SEDE DEL CORSO</a:t>
            </a:r>
            <a:endParaRPr lang="it-IT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192" y="11496496"/>
            <a:ext cx="6523258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it-I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partecipazione è a carattere gratuito e limitata ad un numero massimo di </a:t>
            </a:r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 discenti. Per </a:t>
            </a:r>
            <a:r>
              <a:rPr lang="it-I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iscriversi al corso inviare un'email </a:t>
            </a:r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7"/>
              </a:rPr>
              <a:t>eventi@syngheneia.com</a:t>
            </a:r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entro e non oltre il 28.04.2022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17291" y="10944225"/>
            <a:ext cx="3003959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98407" algn="ctr">
              <a:spcBef>
                <a:spcPts val="354"/>
              </a:spcBef>
            </a:pP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ISCRIZIONI</a:t>
            </a:r>
            <a:endParaRPr lang="it-IT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1550" y="12922448"/>
            <a:ext cx="3886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GB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</a:t>
            </a: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contributo</a:t>
            </a: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non condizionato di</a:t>
            </a:r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650" y="146962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spc="10" dirty="0">
                <a:solidFill>
                  <a:schemeClr val="bg1"/>
                </a:solidFill>
                <a:latin typeface="Arial MT"/>
                <a:cs typeface="Arial MT"/>
                <a:hlinkClick r:id="rId7"/>
              </a:rPr>
              <a:t>eventi@syngheneia.com</a:t>
            </a:r>
            <a:endParaRPr lang="en-GB" sz="900" dirty="0">
              <a:solidFill>
                <a:schemeClr val="bg1"/>
              </a:solidFill>
              <a:latin typeface="Arial MT"/>
              <a:cs typeface="Arial MT"/>
            </a:endParaRPr>
          </a:p>
          <a:p>
            <a:endParaRPr lang="en-GB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59827" y="6524625"/>
            <a:ext cx="478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INFORMAZIONI GENERALI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619</TotalTime>
  <Words>183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Sede Regionale FIMMG Napoli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APRILE 2022</dc:title>
  <dc:creator>admin</dc:creator>
  <cp:lastModifiedBy>admin</cp:lastModifiedBy>
  <cp:revision>11</cp:revision>
  <dcterms:created xsi:type="dcterms:W3CDTF">2022-04-01T08:22:30Z</dcterms:created>
  <dcterms:modified xsi:type="dcterms:W3CDTF">2022-04-20T06:17:49Z</dcterms:modified>
</cp:coreProperties>
</file>